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39a87f39e341b4" /><Relationship Type="http://schemas.openxmlformats.org/officeDocument/2006/relationships/extended-properties" Target="/docProps/app.xml" Id="R884c498bcd5249a7" /><Relationship Type="http://schemas.openxmlformats.org/officeDocument/2006/relationships/officeDocument" Target="/ppt/presentation.xml" Id="R33fbeb6f66fd44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7864bc5bd74ffc"/>
  </p:sldMasterIdLst>
  <p:notesMasterIdLst>
    <p:notesMasterId xmlns:r="http://schemas.openxmlformats.org/officeDocument/2006/relationships" r:id="R4bb3a79633a3493e"/>
  </p:notesMasterIdLst>
  <p:sldIdLst>
    <p:sldId xmlns:r="http://schemas.openxmlformats.org/officeDocument/2006/relationships" id="256" r:id="R09c4882d28024cd7"/>
    <p:sldId xmlns:r="http://schemas.openxmlformats.org/officeDocument/2006/relationships" id="257" r:id="Rb51ba7bbc2134b96"/>
    <p:sldId xmlns:r="http://schemas.openxmlformats.org/officeDocument/2006/relationships" id="258" r:id="R3230971381054572"/>
    <p:sldId xmlns:r="http://schemas.openxmlformats.org/officeDocument/2006/relationships" id="259" r:id="R72b0cc0e66824bb1"/>
    <p:sldId xmlns:r="http://schemas.openxmlformats.org/officeDocument/2006/relationships" id="260" r:id="R3e548d3ed21c4e8f"/>
    <p:sldId xmlns:r="http://schemas.openxmlformats.org/officeDocument/2006/relationships" id="261" r:id="R6f82498381694d68"/>
    <p:sldId xmlns:r="http://schemas.openxmlformats.org/officeDocument/2006/relationships" id="262" r:id="R12e82601a9584afd"/>
    <p:sldId xmlns:r="http://schemas.openxmlformats.org/officeDocument/2006/relationships" id="263" r:id="R171bb446491949c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7d38f3ffe0d4437" /><Relationship Type="http://schemas.openxmlformats.org/officeDocument/2006/relationships/slideMaster" Target="/ppt/slideMasters/slideMaster1.xml" Id="Rc17864bc5bd74ffc" /><Relationship Type="http://schemas.openxmlformats.org/officeDocument/2006/relationships/notesMaster" Target="/ppt/notesMasters/notesMaster1.xml" Id="R4bb3a79633a3493e" /><Relationship Type="http://schemas.openxmlformats.org/officeDocument/2006/relationships/presProps" Target="/ppt/presProps.xml" Id="Reef485524067412a" /><Relationship Type="http://schemas.openxmlformats.org/officeDocument/2006/relationships/tableStyles" Target="/ppt/tableStyles.xml" Id="R28a729f55952451b" /><Relationship Type="http://schemas.openxmlformats.org/officeDocument/2006/relationships/slide" Target="/ppt/slides/slide1.xml" Id="R09c4882d28024cd7" /><Relationship Type="http://schemas.openxmlformats.org/officeDocument/2006/relationships/slide" Target="/ppt/slides/slide2.xml" Id="Rb51ba7bbc2134b96" /><Relationship Type="http://schemas.openxmlformats.org/officeDocument/2006/relationships/slide" Target="/ppt/slides/slide3.xml" Id="R3230971381054572" /><Relationship Type="http://schemas.openxmlformats.org/officeDocument/2006/relationships/slide" Target="/ppt/slides/slide4.xml" Id="R72b0cc0e66824bb1" /><Relationship Type="http://schemas.openxmlformats.org/officeDocument/2006/relationships/slide" Target="/ppt/slides/slide5.xml" Id="R3e548d3ed21c4e8f" /><Relationship Type="http://schemas.openxmlformats.org/officeDocument/2006/relationships/slide" Target="/ppt/slides/slide6.xml" Id="R6f82498381694d68" /><Relationship Type="http://schemas.openxmlformats.org/officeDocument/2006/relationships/slide" Target="/ppt/slides/slide7.xml" Id="R12e82601a9584afd" /><Relationship Type="http://schemas.openxmlformats.org/officeDocument/2006/relationships/slide" Target="/ppt/slides/slide8.xml" Id="R171bb446491949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aceacbabdc143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c12d1dbdb64c34" /><Relationship Type="http://schemas.openxmlformats.org/officeDocument/2006/relationships/notesMaster" Target="/ppt/notesMasters/notesMaster1.xml" Id="R4992528af89d45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b4ead60b9f468f" /><Relationship Type="http://schemas.openxmlformats.org/officeDocument/2006/relationships/notesMaster" Target="/ppt/notesMasters/notesMaster1.xml" Id="R701517c733e843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3664627c0ea43ae" /><Relationship Type="http://schemas.openxmlformats.org/officeDocument/2006/relationships/notesMaster" Target="/ppt/notesMasters/notesMaster1.xml" Id="Rdc5d30cfb6be4ba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2c119121e048da" /><Relationship Type="http://schemas.openxmlformats.org/officeDocument/2006/relationships/notesMaster" Target="/ppt/notesMasters/notesMaster1.xml" Id="Rbb95a6e657694c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55aa88d53ac4c8e" /><Relationship Type="http://schemas.openxmlformats.org/officeDocument/2006/relationships/notesMaster" Target="/ppt/notesMasters/notesMaster1.xml" Id="R92e314c0cc1841f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a98d1343e84c75" /><Relationship Type="http://schemas.openxmlformats.org/officeDocument/2006/relationships/notesMaster" Target="/ppt/notesMasters/notesMaster1.xml" Id="Rfd617130443344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24bf43e603437d" /><Relationship Type="http://schemas.openxmlformats.org/officeDocument/2006/relationships/notesMaster" Target="/ppt/notesMasters/notesMaster1.xml" Id="R0c71eac6cccb4c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653dee6a094ad2" /><Relationship Type="http://schemas.openxmlformats.org/officeDocument/2006/relationships/notesMaster" Target="/ppt/notesMasters/notesMaster1.xml" Id="Ra8acea1f220248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SRC04: Options and recommended approach, section 7; SRC06: Investment and cash, section 9. These are embedded case exhibits, not external research.</a:t>
            </a:r>
          </a:p>
          <a:p xmlns:a="http://schemas.openxmlformats.org/drawingml/2006/main">
            <a:r>
              <a:t>Endorse hybrid governance and the strategic direction</a:t>
            </a:r>
          </a:p>
          <a:p xmlns:a="http://schemas.openxmlformats.org/drawingml/2006/main">
            <a:r>
              <a:t>Consider an 18.00 conditional envelope and 3.50 mobilisation release</a:t>
            </a:r>
          </a:p>
          <a:p xmlns:a="http://schemas.openxmlformats.org/drawingml/2006/main">
            <a:r>
              <a:t>Reserve later releases for cash, capacity and service evidence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SRC01: Financial baseline and proposed plan, section 4; SRC03: Diagnosis and evidence extracts, section 6. These are embedded case exhibits, not external research.</a:t>
            </a:r>
          </a:p>
          <a:p xmlns:a="http://schemas.openxmlformats.org/drawingml/2006/main">
            <a:r>
              <a:t>Revenue: 204.00 to 240.00</a:t>
            </a:r>
          </a:p>
          <a:p xmlns:a="http://schemas.openxmlformats.org/drawingml/2006/main">
            <a:r>
              <a:t>Underlying EBITDA: 20.00 to 10.00</a:t>
            </a:r>
          </a:p>
          <a:p xmlns:a="http://schemas.openxmlformats.org/drawingml/2006/main">
            <a:r>
              <a:t>26 contracts lose 3.40 before overhead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SRC04: Options and recommended approach, section 7. These are embedded case exhibits, not external research.</a:t>
            </a:r>
          </a:p>
          <a:p xmlns:a="http://schemas.openxmlformats.org/drawingml/2006/main">
            <a:r>
              <a:t>Base weights: speed 20%, ownership 20%, benefit control 25%, continuity 20%, feasibility 15%</a:t>
            </a:r>
          </a:p>
          <a:p xmlns:a="http://schemas.openxmlformats.org/drawingml/2006/main">
            <a:r>
              <a:t>Sensitivity: ownership 35%, benefit control 10%; other weights unchanged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SRC01: Financial baseline and proposed plan, section 4; SRC05: Benefits and profit bridge, section 8. These are embedded case exhibits, not external research.</a:t>
            </a:r>
          </a:p>
          <a:p xmlns:a="http://schemas.openxmlformats.org/drawingml/2006/main">
            <a:r>
              <a:t>Exit revenue 250.80</a:t>
            </a:r>
          </a:p>
          <a:p xmlns:a="http://schemas.openxmlformats.org/drawingml/2006/main">
            <a:r>
              <a:t>FY2028 underlying 31.00; reported 28.00</a:t>
            </a:r>
          </a:p>
          <a:p xmlns:a="http://schemas.openxmlformats.org/drawingml/2006/main">
            <a:r>
              <a:t>Working-capital release 12.00 is separate cash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SRC06: Investment and cash, section 9. These are embedded case exhibits, not external research.</a:t>
            </a:r>
          </a:p>
          <a:p xmlns:a="http://schemas.openxmlformats.org/drawingml/2006/main">
            <a:r>
              <a:t>Peak cumulative draw after WC: 3.35</a:t>
            </a:r>
          </a:p>
          <a:p xmlns:a="http://schemas.openxmlformats.org/drawingml/2006/main">
            <a:r>
              <a:t>Illustrative cash headroom above 8.00 floor: 0.65</a:t>
            </a:r>
          </a:p>
          <a:p xmlns:a="http://schemas.openxmlformats.org/drawingml/2006/main">
            <a:r>
              <a:t>Ordinary business cash flows remain missing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SRC07: Scenarios and sensitivities, section 10. These are embedded case exhibits, not external research.</a:t>
            </a:r>
          </a:p>
          <a:p xmlns:a="http://schemas.openxmlformats.org/drawingml/2006/main">
            <a:r>
              <a:t>Downside investment 20.70 exceeds envelope by 2.70</a:t>
            </a:r>
          </a:p>
          <a:p xmlns:a="http://schemas.openxmlformats.org/drawingml/2006/main">
            <a:r>
              <a:t>Downside two-year cash before WC is negative 2.25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SRC08: Workstreams and portfolio, section 11; SRC09: First 90 days and roadmap, sections 12 and 13; SRC10: Office and governance, sections 14 and 18. These are embedded case exhibits, not external research.</a:t>
            </a:r>
          </a:p>
          <a:p xmlns:a="http://schemas.openxmlformats.org/drawingml/2006/main">
            <a:r>
              <a:t>10-FTE office: 8 internal and 2 external; 24 further line FTE</a:t>
            </a:r>
          </a:p>
          <a:p xmlns:a="http://schemas.openxmlformats.org/drawingml/2006/main">
            <a:r>
              <a:t>Each pilot: four weeks at 90% SLA and 78% first-time resolution</a:t>
            </a:r>
          </a:p>
          <a:p xmlns:a="http://schemas.openxmlformats.org/drawingml/2006/main">
            <a:r>
              <a:t>I03 service evidence and I13 skills precede I04 funded-position release</a:t>
            </a:r>
          </a:p>
          <a:p xmlns:a="http://schemas.openxmlformats.org/drawingml/2006/main">
            <a:r>
              <a:t>Finance validates benefits; line executives deliver them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SRC06: Investment and cash, section 9; SRC09: First 90 days and roadmap, sections 12 and 13; SRC14: Assumptions and gaps, section 19. These are embedded case exhibits, not external research.</a:t>
            </a:r>
          </a:p>
          <a:p xmlns:a="http://schemas.openxmlformats.org/drawingml/2006/main">
            <a:r>
              <a:t>Conditional envelope 18.00; first release 3.50; later funding 14.50 reserved</a:t>
            </a:r>
          </a:p>
          <a:p xmlns:a="http://schemas.openxmlformats.org/drawingml/2006/main">
            <a:r>
              <a:t>CFO supplies full 13-week liquidity forecast and validates assumptions</a:t>
            </a:r>
          </a:p>
          <a:p xmlns:a="http://schemas.openxmlformats.org/drawingml/2006/main">
            <a:r>
              <a:t>CEO confirms named capacity release</a:t>
            </a:r>
          </a:p>
          <a:p xmlns:a="http://schemas.openxmlformats.org/drawingml/2006/main">
            <a:r>
              <a:t>Day 90: separate pilot evidence, benefit ownership, next-wave capacity and cash</a:t>
            </a:r>
          </a:p>
          <a:p xmlns:a="http://schemas.openxmlformats.org/drawingml/2006/main">
            <a:r>
              <a:t>Hold rollout and dependent cost removal when gates fail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d0c02157e942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0413a30d7d4911" /><Relationship Type="http://schemas.openxmlformats.org/officeDocument/2006/relationships/slideLayout" Target="/ppt/slideLayouts/slideLayout1.xml" Id="Re657f4f1243b4e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57f4f1243b4e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ac2d6b1464c2b" /><Relationship Type="http://schemas.openxmlformats.org/officeDocument/2006/relationships/notesSlide" Target="/ppt/notesSlides/notesSlide1.xml" Id="Rc6494784b22c42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cf65a3fcb49fe" /><Relationship Type="http://schemas.openxmlformats.org/officeDocument/2006/relationships/chart" Target="/ppt/slides/charts/chart1.xml" Id="Raa087e87f45a4408" /><Relationship Type="http://schemas.openxmlformats.org/officeDocument/2006/relationships/notesSlide" Target="/ppt/notesSlides/notesSlide2.xml" Id="R086f9db01e8d43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941ae6b3c47f7" /><Relationship Type="http://schemas.openxmlformats.org/officeDocument/2006/relationships/notesSlide" Target="/ppt/notesSlides/notesSlide3.xml" Id="R122b5bcc72844d5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2ddb85d5614e9d" /><Relationship Type="http://schemas.openxmlformats.org/officeDocument/2006/relationships/notesSlide" Target="/ppt/notesSlides/notesSlide4.xml" Id="Rde4eb2e28b1947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8e58d5775549a2" /><Relationship Type="http://schemas.openxmlformats.org/officeDocument/2006/relationships/chart" Target="/ppt/slides/charts/chart2.xml" Id="R56c4126702de410a" /><Relationship Type="http://schemas.openxmlformats.org/officeDocument/2006/relationships/notesSlide" Target="/ppt/notesSlides/notesSlide5.xml" Id="Rb7d36dc3d5894b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d5b6dd7ea74c8b" /><Relationship Type="http://schemas.openxmlformats.org/officeDocument/2006/relationships/notesSlide" Target="/ppt/notesSlides/notesSlide6.xml" Id="R43ff1e963f4549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130bd237f14546" /><Relationship Type="http://schemas.openxmlformats.org/officeDocument/2006/relationships/notesSlide" Target="/ppt/notesSlides/notesSlide7.xml" Id="Rdbc83aa2416b4d3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1d29284ba34cc2" /><Relationship Type="http://schemas.openxmlformats.org/officeDocument/2006/relationships/notesSlide" Target="/ppt/notesSlides/notesSlide8.xml" Id="Rcf4a348f663d472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Underlying EBITDA (AED m)</c:v>
          </c:tx>
          <c:spPr>
            <a:solidFill xmlns:a="http://schemas.openxmlformats.org/drawingml/2006/main">
              <a:srgbClr val="167D8D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20.00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15.00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10.00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Data'!$A$2:$A$4</c:f>
              <c:strCache>
                <c:ptCount val="3"/>
                <c:pt idx="0">
                  <c:v>2024 history</c:v>
                </c:pt>
                <c:pt idx="1">
                  <c:v>2025 history</c:v>
                </c:pt>
                <c:pt idx="2">
                  <c:v>2026 forecast</c:v>
                </c:pt>
              </c:strCache>
            </c:strRef>
          </c:cat>
          <c:val>
            <c:numRef>
              <c:f>'Chart Data'!$B$2:$B$4</c:f>
              <c:numCache>
                <c:formatCode>0.00</c:formatCode>
                <c:ptCount val="3"/>
                <c:pt idx="0">
                  <c:v>20</c:v>
                </c:pt>
                <c:pt idx="1">
                  <c:v>15</c:v>
                </c:pt>
                <c:pt idx="2">
                  <c:v>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>
              <a:latin typeface="Arial"/>
              <a:ea typeface="Arial"/>
              <a:cs typeface="Arial"/>
            </a:defRPr>
          </a:pPr>
        </a:p>
      </c:txPr>
    </c:legend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Net programme cash after WC (AED m)</c:v>
          </c:tx>
          <c:spPr>
            <a:solidFill xmlns:a="http://schemas.openxmlformats.org/drawingml/2006/main">
              <a:srgbClr val="167D8D"/>
            </a:solidFill>
          </c:spPr>
          <c:invertIfNegative val="0"/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-2.75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-0.60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1.25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4.60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4.65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5.55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5.95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6.85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Data'!$A$2:$A$9</c:f>
              <c:strCache>
                <c:ptCount val="8"/>
                <c:pt idx="0">
                  <c:v>27 Q1</c:v>
                </c:pt>
                <c:pt idx="1">
                  <c:v>27 Q2</c:v>
                </c:pt>
                <c:pt idx="2">
                  <c:v>27 Q3</c:v>
                </c:pt>
                <c:pt idx="3">
                  <c:v>27 Q4</c:v>
                </c:pt>
                <c:pt idx="4">
                  <c:v>28 Q1</c:v>
                </c:pt>
                <c:pt idx="5">
                  <c:v>28 Q2</c:v>
                </c:pt>
                <c:pt idx="6">
                  <c:v>28 Q3</c:v>
                </c:pt>
                <c:pt idx="7">
                  <c:v>28 Q4</c:v>
                </c:pt>
              </c:strCache>
            </c:strRef>
          </c:cat>
          <c:val>
            <c:numRef>
              <c:f>'Chart Data'!$B$2:$B$9</c:f>
              <c:numCache>
                <c:formatCode>0.00</c:formatCode>
                <c:ptCount val="8"/>
                <c:pt idx="0">
                  <c:v>-2.75</c:v>
                </c:pt>
                <c:pt idx="1">
                  <c:v>-0.6</c:v>
                </c:pt>
                <c:pt idx="2">
                  <c:v>1.25</c:v>
                </c:pt>
                <c:pt idx="3">
                  <c:v>4.6</c:v>
                </c:pt>
                <c:pt idx="4">
                  <c:v>4.65</c:v>
                </c:pt>
                <c:pt idx="5">
                  <c:v>5.55</c:v>
                </c:pt>
                <c:pt idx="6">
                  <c:v>5.95</c:v>
                </c:pt>
                <c:pt idx="7">
                  <c:v>6.85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>
              <a:latin typeface="Arial"/>
              <a:ea typeface="Arial"/>
              <a:cs typeface="Arial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F686AD-7A7B-474E-A484-916BBD48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DBD4F2-1D46-4FAD-969A-AB8483B53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Acme transformation 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CAE33B-07E6-4AE0-B847-594766930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Proposed Board decision for 18 December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51A7D-759A-458D-AA72-6352DBB0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Endorse hybrid governance and the strategic direction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D47DA-5687-4C33-9634-D6485578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Consider an 18.00 conditional envelope and 3.50 mobilisation release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18B4F-D426-4583-8007-208CCBB4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Reserve later releases for cash, capacity and service evidence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E1D4C-0C29-4D35-AFCF-8A763BF7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DCD2B-73DC-4C8D-8796-DD845C533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B8D84B-BE52-4285-80D2-DC3B2975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SRC04: Options and recommended approach, section 7; SRC06: Investment and cash, section 9</a:t>
            </a:r>
          </a:p>
        </p:txBody>
      </p:sp>
    </p:spTree>
    <p:extLst>
      <p:ext uri="{BB962C8B-B14F-4D97-AF65-F5344CB8AC3E}">
        <p14:creationId xmlns:p14="http://schemas.microsoft.com/office/powerpoint/2010/main" val="11507503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12346-80D1-4163-A24D-07086B7C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17308-3520-4D2D-B4A1-7FB0D2856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Growth has not protected profit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0A912-82EA-4FCB-A26A-00A6BA4B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Revenue grows while gross profit stays at 62.00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609600" y="2047875"/>
          <a:ext xmlns:a="http://schemas.openxmlformats.org/drawingml/2006/main" cx="7096125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a087e87f45a4408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0D8FEC-4CBB-42CE-A94B-320CF314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38375"/>
            <a:ext cx="34290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Revenue: 204.00 to 240.00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Underlying EBITDA: 20.00 to 10.00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26 contracts lose 3.40 before overhead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3EDD52-4253-4072-AC08-5AA1E8E2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5AFF6-EFD4-4A1E-B42A-96BCC83F6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3525C-6B4B-4F15-A392-6CEB62B5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SRC01: Financial baseline and proposed plan, section 4; SRC03: Diagnosis and evidence extracts, section 6</a:t>
            </a:r>
          </a:p>
        </p:txBody>
      </p:sp>
    </p:spTree>
    <p:extLst>
      <p:ext uri="{BB962C8B-B14F-4D97-AF65-F5344CB8AC3E}">
        <p14:creationId xmlns:p14="http://schemas.microsoft.com/office/powerpoint/2010/main" val="515305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9ABAC-9358-48BE-9425-6254A4D3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74115D-F1B5-4DCE-BFD9-67AF4B82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Hybrid leads the base assessment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762B17-1F6B-4874-A7C0-F5C24D6E2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Judgement-based scores depend on the Board's priorities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01009"/>
                <a:gridCol w="3816626"/>
                <a:gridCol w="4055165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Option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 score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Ownership-led sensitivity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Status quo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2.45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2.75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Centralised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3.15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2.70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Federated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3.50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3.95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Hybrid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3.85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3.85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44DBC-3A29-43F5-82DF-7F355035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10953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Base weights: speed 20%, ownership 20%, benefit control 25%, continuity 20%, feasibility 15%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Sensitivity: ownership 35%, benefit control 10%; other weights unchanged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0DDC3A-BB8F-40DD-A6C7-01157FB7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766BB-D6A4-4686-A7EA-818384198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A28812-C5EE-44AA-8D5D-2823DE280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SRC04: Options and recommended approach, section 7</a:t>
            </a:r>
          </a:p>
        </p:txBody>
      </p:sp>
    </p:spTree>
    <p:extLst>
      <p:ext uri="{BB962C8B-B14F-4D97-AF65-F5344CB8AC3E}">
        <p14:creationId xmlns:p14="http://schemas.microsoft.com/office/powerpoint/2010/main" val="14321265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C1EBC6-6E0A-4A24-829D-3A11FBC0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EA3E71-0645-46FA-AE88-4543414AF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The exit EBITDA bridge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9542AF-C5DC-4F3F-842E-BD3580FB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AED million, annual run rate at full delivery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Component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AED m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FY2026 baseline EBITDA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10.00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Gross annual benefits B01-B08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+29.00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Annual recurring enablement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-3.00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Exit annual EBITDA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36.00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0C5FA-90D2-4974-96BE-C959CE67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10953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Exit revenue 250.80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FY2028 underlying 31.00; reported 28.00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Working-capital release 12.00 is separate cash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913E1C-74BD-4E4D-9CCD-AB4C2AC5E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77C297-75B0-4C61-882F-857B3D77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A24B18-6E78-4BDA-BE9B-A2ADFB2C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SRC01: Financial baseline and proposed plan, section 4; SRC05: Benefits and profit bridge, section 8</a:t>
            </a:r>
          </a:p>
        </p:txBody>
      </p:sp>
    </p:spTree>
    <p:extLst>
      <p:ext uri="{BB962C8B-B14F-4D97-AF65-F5344CB8AC3E}">
        <p14:creationId xmlns:p14="http://schemas.microsoft.com/office/powerpoint/2010/main" val="18689309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982641-BBC0-4871-85C3-DACDD055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334B68-F1C7-4498-978A-9F4E2E36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Q1 consumes programme cash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07824F-75B0-4523-A143-CBAD14A5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Later funding needs a full liquidity forecast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609600" y="2047875"/>
          <a:ext xmlns:a="http://schemas.openxmlformats.org/drawingml/2006/main" cx="7096125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6c4126702de410a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654388-A439-4F78-A25F-96F18EE8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38375"/>
            <a:ext cx="34290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Peak cumulative draw after WC: 3.35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Illustrative cash headroom above 8.00 floor: 0.65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Ordinary business cash flows remain missing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5FCDD5-D6C3-40BC-85B4-39BBC8FD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63588F-7545-4E6B-80B2-05328F68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AE1DC-B143-4AFE-A4B1-36C3B4CB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SRC06: Investment and cash, section 9</a:t>
            </a:r>
          </a:p>
        </p:txBody>
      </p:sp>
    </p:spTree>
    <p:extLst>
      <p:ext uri="{BB962C8B-B14F-4D97-AF65-F5344CB8AC3E}">
        <p14:creationId xmlns:p14="http://schemas.microsoft.com/office/powerpoint/2010/main" val="17729025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DD88C-AF22-4C67-BE96-12C4C714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CD1A6C-8730-4938-929A-3CCF6B4A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Downside requires another 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3BDCB9-D962-4CD3-A714-AF039783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Scenarios are explicit execution assumptions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91840"/>
                <a:gridCol w="2194560"/>
                <a:gridCol w="2194560"/>
                <a:gridCol w="3291840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AED million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Downside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Upside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Exit annual EBITDA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25.55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36.00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38.75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Total investment cash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20.70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18.00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18.00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Two-year cash before WC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-2.25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13.50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16.88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Two-year cash after WC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5.75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25.50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29.88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921C4F-113D-48F9-9AB9-EEB67816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10953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Downside investment 20.70 exceeds envelope by 2.70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Downside two-year cash before WC is negative 2.25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546663-EF0D-4A4F-AFE1-D5765D47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1ED112-7D42-4F1C-B52D-0A8DCD2C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DF582A-28DD-4A25-937C-8BA371206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SRC07: Scenarios and sensitivities, section 10</a:t>
            </a:r>
          </a:p>
        </p:txBody>
      </p:sp>
    </p:spTree>
    <p:extLst>
      <p:ext uri="{BB962C8B-B14F-4D97-AF65-F5344CB8AC3E}">
        <p14:creationId xmlns:p14="http://schemas.microsoft.com/office/powerpoint/2010/main" val="17808672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ABDCB5-7BF6-443B-BD12-9AFC8D87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478CDB-A27A-447B-96B4-0003A4359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Service evidence precedes cost removal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AEA190-EAFD-482D-BD67-74CC0D48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Two hubs in Q1, with one controlled data foundation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3D59E1-34FA-4139-B124-A9F2883C0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10-FTE office: 8 internal and 2 external; 24 further line FTE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F1B464-7D2D-4467-87F4-22FF7888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Each pilot: four weeks at 90% SLA and 78% first-time resolution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D10D3D-091D-4062-B71C-0C0F3A42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I03 service evidence and I13 skills precede I04 funded-position release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A2F6D5-BE96-418B-B704-904626F5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Finance validates benefits; line executives deliver them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FEE20A-AE9C-4286-A1D4-96FBF3C3E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65DDB4-16D1-4C00-AF9B-91A9F84F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AFE6EE-B47E-4BE2-BD1F-B28342908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SRC08: Workstreams and portfolio, section 11; SRC09: First 90 days and roadmap, sections 12 and 13;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1415882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6BABAC-9711-4B25-BF41-C4C92553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447400-3A19-4FE6-9F96-CD3F33DA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Proposed resolution and conditions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A94A1-D01F-4616-B1E5-553F9F3C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All baseline approvals remain proposed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42510-E8D2-41EB-B7DA-691F78B3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Conditional envelope 18.00; first release 3.50; later funding 14.50 reserved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AD600B-6227-4D96-BF66-8C5D6FAF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CFO supplies full 13-week liquidity forecast and validates assumptions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2E3CD-72AF-4FB6-8269-0F4A4D64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CEO confirms named capacity release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75D7E1-08C4-4D6A-81D6-842719AD7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Day 90: separate pilot evidence, benefit ownership, next-wave capacity and cash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FBFC1-0F7F-4D22-9DFB-A70FDA97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Hold rollout and dependent cost removal when gates fail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6B1EE7-A8FB-4276-840C-215ABAD0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FFFEBD-FA9D-4064-989D-0D30FAA2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71C4B9-BB0E-4E93-931C-2F77CDCB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SRC06: Investment and cash, section 9; SRC09: First 90 days and roadmap, sections 12 and 13; SRC14: Assumptions and gaps, section 19</a:t>
            </a:r>
          </a:p>
        </p:txBody>
      </p:sp>
    </p:spTree>
    <p:extLst>
      <p:ext uri="{BB962C8B-B14F-4D97-AF65-F5344CB8AC3E}">
        <p14:creationId xmlns:p14="http://schemas.microsoft.com/office/powerpoint/2010/main" val="15846265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2026-09-27T12:33:43.8530000Z</dcterms:created>
  <dcterms:modified xsi:type="dcterms:W3CDTF">2026-09-27T12:33:43.8530000Z</dcterms:modified>
</coreProperties>
</file>