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92a2a2728264ddf" /><Relationship Type="http://schemas.openxmlformats.org/officeDocument/2006/relationships/extended-properties" Target="/docProps/app.xml" Id="R66412945d2734044" /><Relationship Type="http://schemas.openxmlformats.org/officeDocument/2006/relationships/officeDocument" Target="/ppt/presentation.xml" Id="R6dde5333978d4e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e00b8ed2e4a4f17"/>
  </p:sldMasterIdLst>
  <p:notesMasterIdLst>
    <p:notesMasterId xmlns:r="http://schemas.openxmlformats.org/officeDocument/2006/relationships" r:id="R6bc68533001b4d33"/>
  </p:notesMasterIdLst>
  <p:sldIdLst>
    <p:sldId xmlns:r="http://schemas.openxmlformats.org/officeDocument/2006/relationships" id="256" r:id="R04be3e275f894356"/>
    <p:sldId xmlns:r="http://schemas.openxmlformats.org/officeDocument/2006/relationships" id="257" r:id="R878bb5c13abb4b3f"/>
    <p:sldId xmlns:r="http://schemas.openxmlformats.org/officeDocument/2006/relationships" id="258" r:id="R18499cdc10e940a8"/>
    <p:sldId xmlns:r="http://schemas.openxmlformats.org/officeDocument/2006/relationships" id="259" r:id="R377de2f63b0c442f"/>
    <p:sldId xmlns:r="http://schemas.openxmlformats.org/officeDocument/2006/relationships" id="260" r:id="Rf6f999c3b5fb4594"/>
    <p:sldId xmlns:r="http://schemas.openxmlformats.org/officeDocument/2006/relationships" id="261" r:id="R5e174ddf2bd94062"/>
    <p:sldId xmlns:r="http://schemas.openxmlformats.org/officeDocument/2006/relationships" id="262" r:id="R21ab52ae0542475e"/>
    <p:sldId xmlns:r="http://schemas.openxmlformats.org/officeDocument/2006/relationships" id="263" r:id="R5a7a07b282d1492c"/>
    <p:sldId xmlns:r="http://schemas.openxmlformats.org/officeDocument/2006/relationships" id="264" r:id="Rb0305f8aa42040b0"/>
    <p:sldId xmlns:r="http://schemas.openxmlformats.org/officeDocument/2006/relationships" id="265" r:id="R4034f16dea7a4cec"/>
    <p:sldId xmlns:r="http://schemas.openxmlformats.org/officeDocument/2006/relationships" id="266" r:id="Rdc7e70feef5040a5"/>
    <p:sldId xmlns:r="http://schemas.openxmlformats.org/officeDocument/2006/relationships" id="267" r:id="R36007794c6d4453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8233b00225c457e" /><Relationship Type="http://schemas.openxmlformats.org/officeDocument/2006/relationships/slideMaster" Target="/ppt/slideMasters/slideMaster1.xml" Id="Rce00b8ed2e4a4f17" /><Relationship Type="http://schemas.openxmlformats.org/officeDocument/2006/relationships/notesMaster" Target="/ppt/notesMasters/notesMaster1.xml" Id="R6bc68533001b4d33" /><Relationship Type="http://schemas.openxmlformats.org/officeDocument/2006/relationships/presProps" Target="/ppt/presProps.xml" Id="R8a30877b0d594b15" /><Relationship Type="http://schemas.openxmlformats.org/officeDocument/2006/relationships/tableStyles" Target="/ppt/tableStyles.xml" Id="R3d1f11e9af33403a" /><Relationship Type="http://schemas.openxmlformats.org/officeDocument/2006/relationships/slide" Target="/ppt/slides/slide1.xml" Id="R04be3e275f894356" /><Relationship Type="http://schemas.openxmlformats.org/officeDocument/2006/relationships/slide" Target="/ppt/slides/slide2.xml" Id="R878bb5c13abb4b3f" /><Relationship Type="http://schemas.openxmlformats.org/officeDocument/2006/relationships/slide" Target="/ppt/slides/slide3.xml" Id="R18499cdc10e940a8" /><Relationship Type="http://schemas.openxmlformats.org/officeDocument/2006/relationships/slide" Target="/ppt/slides/slide4.xml" Id="R377de2f63b0c442f" /><Relationship Type="http://schemas.openxmlformats.org/officeDocument/2006/relationships/slide" Target="/ppt/slides/slide5.xml" Id="Rf6f999c3b5fb4594" /><Relationship Type="http://schemas.openxmlformats.org/officeDocument/2006/relationships/slide" Target="/ppt/slides/slide6.xml" Id="R5e174ddf2bd94062" /><Relationship Type="http://schemas.openxmlformats.org/officeDocument/2006/relationships/slide" Target="/ppt/slides/slide7.xml" Id="R21ab52ae0542475e" /><Relationship Type="http://schemas.openxmlformats.org/officeDocument/2006/relationships/slide" Target="/ppt/slides/slide8.xml" Id="R5a7a07b282d1492c" /><Relationship Type="http://schemas.openxmlformats.org/officeDocument/2006/relationships/slide" Target="/ppt/slides/slide9.xml" Id="Rb0305f8aa42040b0" /><Relationship Type="http://schemas.openxmlformats.org/officeDocument/2006/relationships/slide" Target="/ppt/slides/slide10.xml" Id="R4034f16dea7a4cec" /><Relationship Type="http://schemas.openxmlformats.org/officeDocument/2006/relationships/slide" Target="/ppt/slides/slide11.xml" Id="Rdc7e70feef5040a5" /><Relationship Type="http://schemas.openxmlformats.org/officeDocument/2006/relationships/slide" Target="/ppt/slides/slide12.xml" Id="R36007794c6d4453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9a3d390b78d43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481ed5deab44b7" /><Relationship Type="http://schemas.openxmlformats.org/officeDocument/2006/relationships/notesMaster" Target="/ppt/notesMasters/notesMaster1.xml" Id="Ra5519e0b2e894f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68a6ffc041433d" /><Relationship Type="http://schemas.openxmlformats.org/officeDocument/2006/relationships/notesMaster" Target="/ppt/notesMasters/notesMaster1.xml" Id="R40c2221cc6da48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cad4f33f944104" /><Relationship Type="http://schemas.openxmlformats.org/officeDocument/2006/relationships/notesMaster" Target="/ppt/notesMasters/notesMaster1.xml" Id="Re46bf2471822431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b188680559d436b" /><Relationship Type="http://schemas.openxmlformats.org/officeDocument/2006/relationships/notesMaster" Target="/ppt/notesMasters/notesMaster1.xml" Id="Rb760b0a42e2c4e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b90988cda82413c" /><Relationship Type="http://schemas.openxmlformats.org/officeDocument/2006/relationships/notesMaster" Target="/ppt/notesMasters/notesMaster1.xml" Id="R30218b1c431147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05ed15fb7a4edb" /><Relationship Type="http://schemas.openxmlformats.org/officeDocument/2006/relationships/notesMaster" Target="/ppt/notesMasters/notesMaster1.xml" Id="R73ae89d7314e4b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10325406f34d29" /><Relationship Type="http://schemas.openxmlformats.org/officeDocument/2006/relationships/notesMaster" Target="/ppt/notesMasters/notesMaster1.xml" Id="R0e793fadcf2e4c6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566cfc161c449bc" /><Relationship Type="http://schemas.openxmlformats.org/officeDocument/2006/relationships/notesMaster" Target="/ppt/notesMasters/notesMaster1.xml" Id="R6a0702a02f8f4b0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dbf4fe13a854165" /><Relationship Type="http://schemas.openxmlformats.org/officeDocument/2006/relationships/notesMaster" Target="/ppt/notesMasters/notesMaster1.xml" Id="Rbc83dda8ab6f42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012fde3bcf945cd" /><Relationship Type="http://schemas.openxmlformats.org/officeDocument/2006/relationships/notesMaster" Target="/ppt/notesMasters/notesMaster1.xml" Id="R2756822ca3da425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19182ccb9034000" /><Relationship Type="http://schemas.openxmlformats.org/officeDocument/2006/relationships/notesMaster" Target="/ppt/notesMasters/notesMaster1.xml" Id="R3ab8c0fbf942428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e16184b2acb45d9" /><Relationship Type="http://schemas.openxmlformats.org/officeDocument/2006/relationships/notesMaster" Target="/ppt/notesMasters/notesMaster1.xml" Id="R2b1fe038212542a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SRC09: First 90 days and roadmap, sections 12 and 13. These are embedded case exhibits, not external research.</a:t>
            </a:r>
          </a:p>
          <a:p xmlns:a="http://schemas.openxmlformats.org/drawingml/2006/main">
            <a:r>
              <a:t>One controlled baseline and two operating pilots</a:t>
            </a:r>
          </a:p>
          <a:p xmlns:a="http://schemas.openxmlformats.org/drawingml/2006/main">
            <a:r>
              <a:t>Eight workstreams and sixteen initiatives</a:t>
            </a:r>
          </a:p>
          <a:p xmlns:a="http://schemas.openxmlformats.org/drawingml/2006/main">
            <a:r>
              <a:t>All approvals, dates and targets remain proposed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SRC01: Financial baseline and proposed plan, section 4; SRC03: Diagnosis and evidence extracts, section 6. These are embedded case exhibits, not external research.</a:t>
            </a:r>
          </a:p>
          <a:p xmlns:a="http://schemas.openxmlformats.org/drawingml/2006/main">
            <a:r>
              <a:t>Revenue: 204.00 to 240.00</a:t>
            </a:r>
          </a:p>
          <a:p xmlns:a="http://schemas.openxmlformats.org/drawingml/2006/main">
            <a:r>
              <a:t>Underlying EBITDA: 20.00 to 10.00</a:t>
            </a:r>
          </a:p>
          <a:p xmlns:a="http://schemas.openxmlformats.org/drawingml/2006/main">
            <a:r>
              <a:t>26 contracts lose 3.40 before overhead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SRC09: First 90 days and roadmap, sections 12 and 13. These are embedded case exhibits, not external research.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SRC10: Office and governance, sections 14 and 18. These are embedded case exhibits, not external research.</a:t>
            </a:r>
          </a:p>
          <a:p xmlns:a="http://schemas.openxmlformats.org/drawingml/2006/main">
            <a:r>
              <a:t>Internal roles remain in baseline headcount</a:t>
            </a:r>
          </a:p>
          <a:p xmlns:a="http://schemas.openxmlformats.org/drawingml/2006/main">
            <a:r>
              <a:t>Exact external role sourcing remains open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SRC08: Workstreams and portfolio, section 11. These are embedded case exhibits, not external research.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SRC08: Workstreams and portfolio, section 11. These are embedded case exhibits, not external research.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SRC08: Workstreams and portfolio, section 11; SRC09: First 90 days and roadmap, sections 12 and 13; SRC10: Office and governance, sections 14 and 18. These are embedded case exhibits, not external research.</a:t>
            </a:r>
          </a:p>
          <a:p xmlns:a="http://schemas.openxmlformats.org/drawingml/2006/main">
            <a:r>
              <a:t>10-FTE office: 8 internal and 2 external; 24 further line FTE</a:t>
            </a:r>
          </a:p>
          <a:p xmlns:a="http://schemas.openxmlformats.org/drawingml/2006/main">
            <a:r>
              <a:t>Each pilot: four weeks at 90% SLA and 78% first-time resolution</a:t>
            </a:r>
          </a:p>
          <a:p xmlns:a="http://schemas.openxmlformats.org/drawingml/2006/main">
            <a:r>
              <a:t>I03 service evidence and I13 skills precede I04 funded-position release</a:t>
            </a:r>
          </a:p>
          <a:p xmlns:a="http://schemas.openxmlformats.org/drawingml/2006/main">
            <a:r>
              <a:t>Finance validates benefits; line executives deliver them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SRC11: Performance measures, section 15; SRC08: Workstreams and portfolio, section 11. These are embedded case exhibits, not external research.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SRC06: Investment and cash, section 9. These are embedded case exhibits, not external research.</a:t>
            </a:r>
          </a:p>
          <a:p xmlns:a="http://schemas.openxmlformats.org/drawingml/2006/main">
            <a:r>
              <a:t>The 29.00 exit benefit is an annual target</a:t>
            </a:r>
          </a:p>
          <a:p xmlns:a="http://schemas.openxmlformats.org/drawingml/2006/main">
            <a:r>
              <a:t>Full company liquidity still needs forecasting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SRC13: Risks and issues, section 17. These are embedded case exhibits, not external research.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SRC05: Benefits and profit bridge, section 8; SRC08: Workstreams and portfolio, section 11; section 20. These are embedded case exhibits, not external research.</a:t>
            </a:r>
          </a:p>
          <a:p xmlns:a="http://schemas.openxmlformats.org/drawingml/2006/main">
            <a:r>
              <a:t>I03: approved process, trained teams, reconciled data and separate hub evaluation</a:t>
            </a:r>
          </a:p>
          <a:p xmlns:a="http://schemas.openxmlformats.org/drawingml/2006/main">
            <a:r>
              <a:t>B04: 50 removed funded positions × 0.12 = 6.00 exit saving</a:t>
            </a:r>
          </a:p>
          <a:p xmlns:a="http://schemas.openxmlformats.org/drawingml/2006/main">
            <a:r>
              <a:t>Finance recognises paid-cost removal after service conditions pass</a:t>
            </a:r>
          </a:p>
          <a:p xmlns:a="http://schemas.openxmlformats.org/drawingml/2006/main">
            <a:r>
              <a:t>Twenty redeployed roles and avoided hiring carry zero booked benefit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Acme is a fictional organisation. All figures, people and proposed outcomes are illustrative.</a:t>
            </a:r>
          </a:p>
          <a:p xmlns:a="http://schemas.openxmlformats.org/drawingml/2006/main">
            <a:r>
              <a:t>Baseline as at 15 December 2026. All approvals and funding releases remain proposed.</a:t>
            </a:r>
          </a:p>
          <a:p xmlns:a="http://schemas.openxmlformats.org/drawingml/2006/main">
            <a:r>
              <a:t>Source: SRC06: Investment and cash, section 9; SRC09: First 90 days and roadmap, sections 12 and 13; SRC14: Assumptions and gaps, section 19. These are embedded case exhibits, not external research.</a:t>
            </a:r>
          </a:p>
          <a:p xmlns:a="http://schemas.openxmlformats.org/drawingml/2006/main">
            <a:r>
              <a:t>Conditional envelope 18.00; first release 3.50; later funding 14.50 reserved</a:t>
            </a:r>
          </a:p>
          <a:p xmlns:a="http://schemas.openxmlformats.org/drawingml/2006/main">
            <a:r>
              <a:t>CFO supplies full 13-week liquidity forecast and validates assumptions</a:t>
            </a:r>
          </a:p>
          <a:p xmlns:a="http://schemas.openxmlformats.org/drawingml/2006/main">
            <a:r>
              <a:t>CEO confirms named capacity release</a:t>
            </a:r>
          </a:p>
          <a:p xmlns:a="http://schemas.openxmlformats.org/drawingml/2006/main">
            <a:r>
              <a:t>Day 90: separate pilot evidence, benefit ownership, next-wave capacity and cash</a:t>
            </a:r>
          </a:p>
          <a:p xmlns:a="http://schemas.openxmlformats.org/drawingml/2006/main">
            <a:r>
              <a:t>Hold rollout and dependent cost removal when gates fail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a7e5c73936480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45e7115ab64193" /><Relationship Type="http://schemas.openxmlformats.org/officeDocument/2006/relationships/slideLayout" Target="/ppt/slideLayouts/slideLayout1.xml" Id="R0e8e7371130f4c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8e7371130f4c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a8af6590224fac" /><Relationship Type="http://schemas.openxmlformats.org/officeDocument/2006/relationships/notesSlide" Target="/ppt/notesSlides/notesSlide1.xml" Id="R4d4b4adebbfd49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53a5eb9af745d2" /><Relationship Type="http://schemas.openxmlformats.org/officeDocument/2006/relationships/chart" Target="/ppt/slides/charts/chart1.xml" Id="R933be41a1918407b" /><Relationship Type="http://schemas.openxmlformats.org/officeDocument/2006/relationships/notesSlide" Target="/ppt/notesSlides/notesSlide2.xml" Id="R06be32cac3ea46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061d73fd4d4ac2" /><Relationship Type="http://schemas.openxmlformats.org/officeDocument/2006/relationships/notesSlide" Target="/ppt/notesSlides/notesSlide3.xml" Id="R9bc55acb10c347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794032d9d4ab4" /><Relationship Type="http://schemas.openxmlformats.org/officeDocument/2006/relationships/notesSlide" Target="/ppt/notesSlides/notesSlide4.xml" Id="R68be4a7cbb8240f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66b0315b7b4811" /><Relationship Type="http://schemas.openxmlformats.org/officeDocument/2006/relationships/notesSlide" Target="/ppt/notesSlides/notesSlide5.xml" Id="Re5bd2ab06eec458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669a82fbba41b9" /><Relationship Type="http://schemas.openxmlformats.org/officeDocument/2006/relationships/notesSlide" Target="/ppt/notesSlides/notesSlide6.xml" Id="R0c54dfc0bcdf4bf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72957ac8fe4984" /><Relationship Type="http://schemas.openxmlformats.org/officeDocument/2006/relationships/notesSlide" Target="/ppt/notesSlides/notesSlide7.xml" Id="R5fc5b58fa1fd4e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a68aabebb24e71" /><Relationship Type="http://schemas.openxmlformats.org/officeDocument/2006/relationships/notesSlide" Target="/ppt/notesSlides/notesSlide8.xml" Id="R899cea477e0e463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71936e9645442a" /><Relationship Type="http://schemas.openxmlformats.org/officeDocument/2006/relationships/notesSlide" Target="/ppt/notesSlides/notesSlide9.xml" Id="R00d1bf5795aa40e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5766276c804b92" /><Relationship Type="http://schemas.openxmlformats.org/officeDocument/2006/relationships/notesSlide" Target="/ppt/notesSlides/notesSlide10.xml" Id="R5c3a8327b34945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6bc74acb354380" /><Relationship Type="http://schemas.openxmlformats.org/officeDocument/2006/relationships/notesSlide" Target="/ppt/notesSlides/notesSlide11.xml" Id="Rb903a5a92e08433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40792e5d344697" /><Relationship Type="http://schemas.openxmlformats.org/officeDocument/2006/relationships/notesSlide" Target="/ppt/notesSlides/notesSlide12.xml" Id="R7bfcf22f52434c18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Underlying EBITDA (AED m)</c:v>
          </c:tx>
          <c:spPr>
            <a:solidFill xmlns:a="http://schemas.openxmlformats.org/drawingml/2006/main">
              <a:srgbClr val="167D8D"/>
            </a:solidFill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20.00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15.00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200">
                        <a:latin typeface="Arial"/>
                        <a:ea typeface="Arial"/>
                        <a:cs typeface="Arial"/>
                      </a:rPr>
                      <a:t>10.00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>
                      <a:latin typeface="Arial"/>
                      <a:ea typeface="Arial"/>
                      <a:cs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Data'!$A$2:$A$4</c:f>
              <c:strCache>
                <c:ptCount val="3"/>
                <c:pt idx="0">
                  <c:v>2024 history</c:v>
                </c:pt>
                <c:pt idx="1">
                  <c:v>2025 history</c:v>
                </c:pt>
                <c:pt idx="2">
                  <c:v>2026 forecast</c:v>
                </c:pt>
              </c:strCache>
            </c:strRef>
          </c:cat>
          <c:val>
            <c:numRef>
              <c:f>'Chart Data'!$B$2:$B$4</c:f>
              <c:numCache>
                <c:formatCode>0.00</c:formatCode>
                <c:ptCount val="3"/>
                <c:pt idx="0">
                  <c:v>20</c:v>
                </c:pt>
                <c:pt idx="1">
                  <c:v>15</c:v>
                </c:pt>
                <c:pt idx="2">
                  <c:v>10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numFmt formatCode="0.0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>
              <a:latin typeface="Arial"/>
              <a:ea typeface="Arial"/>
              <a:cs typeface="Arial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1BE17A-AD67-4948-B7C5-8E3B1F6DF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77760C-DDF6-4B96-8C62-E1A16DBB0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Acme 90 day transformation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4BBC04-AC9A-48AF-8072-92D29CC3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Mobilisation from 1 January to 31 March 2027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B0AAF-84F0-4DFF-8152-052BCE13D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One controlled baseline and two operating pilots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DEEDDC-99CD-41ED-AF02-360BAA3BD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Eight workstreams and sixteen initiatives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63DD83-4D06-4E69-9F3E-67EED3779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All approvals, dates and targets remain proposed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329267-665F-471D-9E14-BA9EDA155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E6DF2E-C139-4E9B-8624-F69ED8EBC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A87998-CE15-457C-8CA6-73338630A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SRC09: First 90 days and roadmap, sections 12 and 13</a:t>
            </a:r>
          </a:p>
        </p:txBody>
      </p:sp>
    </p:spTree>
    <p:extLst>
      <p:ext uri="{BB962C8B-B14F-4D97-AF65-F5344CB8AC3E}">
        <p14:creationId xmlns:p14="http://schemas.microsoft.com/office/powerpoint/2010/main" val="21396944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C62228-5A14-427C-818B-3ADA42FE0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675C47-311C-46E5-8595-F96CEB5F3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Growth has not protected profit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C050B9-7CDF-4AAC-9A97-E5CDAD42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Revenue grows while gross profit stays at 62.00</a:t>
            </a:r>
          </a:p>
        </p:txBody>
      </p:sp>
      <p:graphicFrame>
        <p:nvGraphicFramePr>
          <p:cNvPr id="12" name="Chart"/>
          <p:cNvGraphicFramePr/>
          <p:nvPr/>
        </p:nvGraphicFramePr>
        <p:xfrm>
          <a:off xmlns:a="http://schemas.openxmlformats.org/drawingml/2006/main" x="609600" y="2047875"/>
          <a:ext xmlns:a="http://schemas.openxmlformats.org/drawingml/2006/main" cx="7096125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33be41a1918407b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DAA56F-55A4-491E-854A-72C4BDC2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238375"/>
            <a:ext cx="34290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Revenue: 204.00 to 240.00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Underlying EBITDA: 20.00 to 10.00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26 contracts lose 3.40 before overhead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6F6D8D-835B-4B7F-81B7-7435B90EA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81664D-7867-41BF-885A-D48287ACA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F8B9AD-BECD-4F8E-A288-C0237C801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SRC01: Financial baseline and proposed plan, section 4; SRC03: Diagnosis and evidence extracts, section 6</a:t>
            </a:r>
          </a:p>
        </p:txBody>
      </p:sp>
    </p:spTree>
    <p:extLst>
      <p:ext uri="{BB962C8B-B14F-4D97-AF65-F5344CB8AC3E}">
        <p14:creationId xmlns:p14="http://schemas.microsoft.com/office/powerpoint/2010/main" val="20395560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6FF385-0505-45D0-9696-D1147B536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470DE1-17AD-4E08-BF26-4B69C836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Four mobilisation windows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4501B5-9520-4A63-8AC6-5BF49B45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Acceptance evidence governs progression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252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01009"/>
                <a:gridCol w="3816626"/>
                <a:gridCol w="4055165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Window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Primary output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Owner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Days 1-15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Charter and released capacity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CEO / TO Director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Days 16-30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Baseline, dictionary and pilot design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CFO / COO / CIO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Days 31-60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Two pilots, register and skills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Line executives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Days 61-90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Evaluation and funding decision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TO Director / CFO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C3760D-2F57-40B2-933E-6909EC3D4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81AA9C-3084-4AFC-AD93-7F094933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F94CD4-162B-417A-9235-D950C20A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SRC09: First 90 days and roadmap, sections 12 and 13</a:t>
            </a:r>
          </a:p>
        </p:txBody>
      </p:sp>
    </p:spTree>
    <p:extLst>
      <p:ext uri="{BB962C8B-B14F-4D97-AF65-F5344CB8AC3E}">
        <p14:creationId xmlns:p14="http://schemas.microsoft.com/office/powerpoint/2010/main" val="4192466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CE4B9C-9790-448A-8613-3CB77C81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ACB3F0-AC91-46AF-B895-64383D9E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Office and line capacity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BF3545-2A2F-4B14-B44D-EA7B83E27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32 internal FTE need protected release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3028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58746"/>
                <a:gridCol w="7414054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Capacity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FTE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Internal office secondments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Eight half-time workstream leads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Other line specialists and owners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Total internal release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32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Temporary external office specialists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9EB98A-82A2-488D-975A-03F2FF311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10953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Internal roles remain in baseline headcount</a:t>
            </a:r>
          </a:p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Exact external role sourcing remains open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8B423-F50A-4D7C-AE92-C6F94975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EE0FD4-B2CB-48AF-A276-DF914352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AA2CEC-9810-4D02-AC74-7D8DA5A0B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SRC10: Office and governance, sections 14 and 18</a:t>
            </a:r>
          </a:p>
        </p:txBody>
      </p:sp>
    </p:spTree>
    <p:extLst>
      <p:ext uri="{BB962C8B-B14F-4D97-AF65-F5344CB8AC3E}">
        <p14:creationId xmlns:p14="http://schemas.microsoft.com/office/powerpoint/2010/main" val="5468299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635773-BE3B-4466-BB22-0F741E92C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7636BE-07B8-480E-A690-23E70D505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Commercial and operating workstreams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0161A1-F498-402D-A838-29A96536F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First-quarter preparation supports later benefits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252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01009"/>
                <a:gridCol w="3816626"/>
                <a:gridCol w="4055165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Workstream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Initiatives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Q1 focus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Commercial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I01 / I02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Margin register and negotiation guardrails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Service / workforce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I03 / I04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Two pilots before cost removal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Procurement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I05 / I06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Spend baseline and resilience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Property / overhead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I07 / I08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Notices, licences and spend controls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7D8688-BA1B-4E32-86C0-575C062B1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BB10A9-0A1D-4A14-98DE-277C157A7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18F79E-1284-4D99-B8AA-EB1EDA955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SRC08: Workstreams and portfolio, section 11</a:t>
            </a:r>
          </a:p>
        </p:txBody>
      </p:sp>
    </p:spTree>
    <p:extLst>
      <p:ext uri="{BB962C8B-B14F-4D97-AF65-F5344CB8AC3E}">
        <p14:creationId xmlns:p14="http://schemas.microsoft.com/office/powerpoint/2010/main" val="11779048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D0EA5F-5EE6-4913-8EAE-E47076B01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B6FB1B-A93C-47F6-A278-AE0775946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Enabling workstreams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9E01A0-ADFD-4B1C-A6CB-19E3FA3C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Enablers carry no duplicate EBITDA claim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252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01009"/>
                <a:gridCol w="3816626"/>
                <a:gridCol w="4055165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Workstream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Initiatives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Q1 focus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Finance and cash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I09 / I10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Receivables and liquidity routine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Data / technology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I11 / I12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Dictionary and controlled workflows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People / adoption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I13 / I14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Skills, competency and communication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Office / assurance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I15 / I16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Capacity, baseline and decision controls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60C5AA-F45D-471F-BFFB-7D8A1916B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D2FD70-274F-432D-A527-1E3BCD889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9DE68E-2F60-4733-8102-D2213DFB3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SRC08: Workstreams and portfolio, section 11</a:t>
            </a:r>
          </a:p>
        </p:txBody>
      </p:sp>
    </p:spTree>
    <p:extLst>
      <p:ext uri="{BB962C8B-B14F-4D97-AF65-F5344CB8AC3E}">
        <p14:creationId xmlns:p14="http://schemas.microsoft.com/office/powerpoint/2010/main" val="779913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9A7AA7-A00A-4ADA-A6B0-27A0DD088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8105F9-4EBD-4234-9CAD-70EBB9C69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Service evidence precedes cost removal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0FDCA9-EA32-49E9-971B-2F707510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Two hubs in Q1, with one controlled data foundation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3952DF-973B-4345-BDAD-1D00281C3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10-FTE office: 8 internal and 2 external; 24 further line FTE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4E8CFA-34BC-4596-B30E-FB9BCA43A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Each pilot: four weeks at 90% SLA and 78% first-time resolution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DC934B-2B22-43EF-8B55-CD448A10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I03 service evidence and I13 skills precede I04 funded-position release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1F94CE-976A-4E89-873C-16CFECFBD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Finance validates benefits; line executives deliver them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C624EB-36A1-4F79-8E94-EC41E644D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8F5F60-C9AD-41ED-82DE-2CE404E70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9284FA-9FF4-4363-BEA1-90ED5DB4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SRC08: Workstreams and portfolio, section 11; SRC09: First 90 days and roadmap, sections 12 and 13; SRC10: Office and governance, sections 14 and 18</a:t>
            </a:r>
          </a:p>
        </p:txBody>
      </p:sp>
    </p:spTree>
    <p:extLst>
      <p:ext uri="{BB962C8B-B14F-4D97-AF65-F5344CB8AC3E}">
        <p14:creationId xmlns:p14="http://schemas.microsoft.com/office/powerpoint/2010/main" val="16729311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71A6BB-4B80-4C9C-8F3C-D43958505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CE9DA-F132-439E-8D3A-0969C4AC5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Company targets and pilot gates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2614E1-715A-457A-8B28-5EF06BD9D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Pilot requirements apply separately to both hubs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252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91840"/>
                <a:gridCol w="2194560"/>
                <a:gridCol w="2194560"/>
                <a:gridCol w="3291840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Measure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Baseline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Day 90 company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Each pilot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SLA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84%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88%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≥90% for 4 weeks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First-time resolution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71%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75%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≥78% for 4 weeks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Utilisation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62%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65%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Service and safety protected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Workflow adoption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18%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40%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Controlled eligible population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EE0339-A45F-4FAF-9EBB-4849BAD8E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BD277F-3ECF-46B7-9436-8CEFE258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88966F-71F8-45E9-AFB4-999EA3EE4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SRC11: Performance measures, section 15; SRC08: Workstreams and portfolio, section 11</a:t>
            </a:r>
          </a:p>
        </p:txBody>
      </p:sp>
    </p:spTree>
    <p:extLst>
      <p:ext uri="{BB962C8B-B14F-4D97-AF65-F5344CB8AC3E}">
        <p14:creationId xmlns:p14="http://schemas.microsoft.com/office/powerpoint/2010/main" val="10027219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E16E4E-6E55-48F5-9580-79A3DB452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19DB51-8CB7-452E-8EF3-591A8D785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First quarter money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27DC7E-1163-4BE5-B1BC-A6B969A33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AED million, proposed in-period Q1 values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3028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58746"/>
                <a:gridCol w="7414054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Component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AED m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Gross benefit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0.90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Recurring cost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(0.15)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Investment cash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(3.50)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Working-capital release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0.00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Net programme cash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(2.75)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F28F73-E8D5-4CBC-9201-6908E36F9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10953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The 29.00 exit benefit is an annual target</a:t>
            </a:r>
          </a:p>
          <a:p xmlns:a="http://schemas.openxmlformats.org/drawingml/2006/main">
            <a:pPr>
              <a:defRPr sz="14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Full company liquidity still needs forecasting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EC8CED-87CD-4667-8632-EBAC70FA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E01053-5077-4938-82A4-F67CFB95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2D08CA-1D79-4FCD-81BB-244000977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SRC06: Investment and cash, section 9</a:t>
            </a:r>
          </a:p>
        </p:txBody>
      </p:sp>
    </p:spTree>
    <p:extLst>
      <p:ext uri="{BB962C8B-B14F-4D97-AF65-F5344CB8AC3E}">
        <p14:creationId xmlns:p14="http://schemas.microsoft.com/office/powerpoint/2010/main" val="15495306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735989-CD13-45DE-A86A-D1CCA5EB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8773D5-090A-4331-867D-3B5DFC7E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Mobilisation issues have owners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ED3F31-B773-4DE2-8727-C2E5F963F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Current conditions require evidence to close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1981200"/>
          <a:ext xmlns:a="http://schemas.openxmlformats.org/drawingml/2006/main" cx="10972800" cy="252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01009"/>
                <a:gridCol w="3816626"/>
                <a:gridCol w="4055165"/>
              </a:tblGrid>
              <a:tr h="5048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Issue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Owner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Due</a:t>
                      </a:r>
                    </a:p>
                  </a:txBody>
                  <a:tcPr marL="91440" marR="91440" marT="45720" marB="45720">
                    <a:solidFill>
                      <a:srgbClr val="142D43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Utilisation definition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COO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Day 15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Reference data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CIO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Day 30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Contract cost allocation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CFO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Day 45</a:t>
                      </a:r>
                    </a:p>
                  </a:txBody>
                  <a:tcPr marL="91440" marR="91440" marT="45720" marB="45720">
                    <a:solidFill>
                      <a:srgbClr val="F3F1EC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32 internal FTE release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CEO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323E"/>
                          </a:solidFill>
                          <a:latin typeface="Arial"/>
                          <a:ea typeface="Arial"/>
                          <a:cs typeface="Arial"/>
                        </a:rPr>
                        <a:t>Day 15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B4EC71-325B-4100-9EEE-8AA3C034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DC593A-FABE-4094-9E21-C5CF75D02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3F468C-8AF9-4F7D-BF1A-E9AB947B3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SRC13: Risks and issues, section 17</a:t>
            </a:r>
          </a:p>
        </p:txBody>
      </p:sp>
    </p:spTree>
    <p:extLst>
      <p:ext uri="{BB962C8B-B14F-4D97-AF65-F5344CB8AC3E}">
        <p14:creationId xmlns:p14="http://schemas.microsoft.com/office/powerpoint/2010/main" val="6654099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E84546-3414-487C-85B1-730EDCB1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5BCFB4-CB61-4C94-86E5-2FC7561BA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Evidence for I03 and B04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70938E-6D00-43E5-B2D9-75C5025D2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Service results and paid costs answer different questions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B2F6C2-79F8-4883-946B-B989156A0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I03: approved process, trained teams, reconciled data and separate hub evaluation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BC1747-CA4B-4AA5-8507-991B6B5FE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B04: 50 removed funded positions × 0.12 = 6.00 exit saving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2BA56B-7DA4-4FB6-BB1E-F69FBDA77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Finance recognises paid-cost removal after service conditions pass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53C0C-84E8-4BAF-8A8F-EBBC7FD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Twenty redeployed roles and avoided hiring carry zero booked benefit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D3548C-FAA0-4EB2-BAE0-2F1253CD4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C68611-3A5E-44FE-B9BD-15FD5B64B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61F177-0EEA-4721-85EA-0F4C8357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SRC05: Benefits and profit bridge, section 8; SRC08: Workstreams and portfolio, section 11; section 20</a:t>
            </a:r>
          </a:p>
        </p:txBody>
      </p:sp>
    </p:spTree>
    <p:extLst>
      <p:ext uri="{BB962C8B-B14F-4D97-AF65-F5344CB8AC3E}">
        <p14:creationId xmlns:p14="http://schemas.microsoft.com/office/powerpoint/2010/main" val="184861009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494D3F-A405-472C-8E1A-4281526CB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7D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7D8D"/>
                </a:solidFill>
                <a:latin typeface="Arial"/>
                <a:ea typeface="Arial"/>
                <a:cs typeface="Arial"/>
              </a:rPr>
              <a:t>ACME INTEGRATED SERVICES GROUP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B9137E-625C-4809-9DC6-0E3A6EE3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42D43"/>
                </a:solidFill>
                <a:latin typeface="Arial"/>
                <a:ea typeface="Arial"/>
                <a:cs typeface="Arial"/>
              </a:rPr>
              <a:t>Proposed resolution and conditions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686563-6C00-474E-A756-350379FC1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34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All baseline approvals remain proposed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8BF596-0D98-4FA9-8CA8-B6EB786A1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Conditional envelope 18.00; first release 3.50; later funding 14.50 reserved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0A6179-A9B0-44DD-927D-6E779E46F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CFO supplies full 13-week liquidity forecast and validates assumptions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286ECB-A71D-47F9-9DA3-F63D22DF9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CEO confirms named capacity release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FBF125-0F5C-4A3A-9D85-5A71AE99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Day 90: separate pilot evidence, benefit ownership, next-wave capacity and cash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332C2E-542B-44D4-94CB-08C385FA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768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Hold rollout and dependent cost removal when gates fail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3616F8-DEEC-4BCA-9DDC-EC3EC3CD0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1047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Fictional demonstration. Proposed baseline ACME-BASE-20261215. AED million unless stated.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475BA0-B300-4829-8636-BACCA36AA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91250"/>
            <a:ext cx="400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2D4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42D43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0960C5-8F5F-46EE-A3A1-2F18167A9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095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24323E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24323E"/>
                </a:solidFill>
                <a:latin typeface="Arial"/>
                <a:ea typeface="Arial"/>
                <a:cs typeface="Arial"/>
              </a:rPr>
              <a:t>Source: SRC06: Investment and cash, section 9; SRC09: First 90 days and roadmap, sections 12 and 13; SRC14: Assumptions and gaps, section 19</a:t>
            </a:r>
          </a:p>
        </p:txBody>
      </p:sp>
    </p:spTree>
    <p:extLst>
      <p:ext uri="{BB962C8B-B14F-4D97-AF65-F5344CB8AC3E}">
        <p14:creationId xmlns:p14="http://schemas.microsoft.com/office/powerpoint/2010/main" val="5422235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2026-09-27T12:33:55.5190000Z</dcterms:created>
  <dcterms:modified xsi:type="dcterms:W3CDTF">2026-09-27T12:33:55.5190000Z</dcterms:modified>
</coreProperties>
</file>