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76bcf16a184799" /><Relationship Type="http://schemas.openxmlformats.org/officeDocument/2006/relationships/extended-properties" Target="/docProps/app.xml" Id="R9fb5a880c0dd403f" /><Relationship Type="http://schemas.openxmlformats.org/officeDocument/2006/relationships/officeDocument" Target="/ppt/presentation.xml" Id="R2c5ebdc98d6942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2a5734a8d64027"/>
  </p:sldMasterIdLst>
  <p:notesMasterIdLst>
    <p:notesMasterId xmlns:r="http://schemas.openxmlformats.org/officeDocument/2006/relationships" r:id="R9690929ead6545f7"/>
  </p:notesMasterIdLst>
  <p:sldIdLst>
    <p:sldId xmlns:r="http://schemas.openxmlformats.org/officeDocument/2006/relationships" id="256" r:id="Rda93c68e58cb43b6"/>
    <p:sldId xmlns:r="http://schemas.openxmlformats.org/officeDocument/2006/relationships" id="257" r:id="R8696b379d6484f25"/>
    <p:sldId xmlns:r="http://schemas.openxmlformats.org/officeDocument/2006/relationships" id="258" r:id="Rac0a637af81e4d5c"/>
    <p:sldId xmlns:r="http://schemas.openxmlformats.org/officeDocument/2006/relationships" id="259" r:id="R8d58a7cca4b44d26"/>
    <p:sldId xmlns:r="http://schemas.openxmlformats.org/officeDocument/2006/relationships" id="260" r:id="R61f72b003f8f4148"/>
    <p:sldId xmlns:r="http://schemas.openxmlformats.org/officeDocument/2006/relationships" id="261" r:id="R4f81b85233a7484d"/>
    <p:sldId xmlns:r="http://schemas.openxmlformats.org/officeDocument/2006/relationships" id="262" r:id="Rd10408190b3844b8"/>
    <p:sldId xmlns:r="http://schemas.openxmlformats.org/officeDocument/2006/relationships" id="263" r:id="R775f2f83ba0f4e98"/>
    <p:sldId xmlns:r="http://schemas.openxmlformats.org/officeDocument/2006/relationships" id="264" r:id="R3567ef708b6f4b61"/>
    <p:sldId xmlns:r="http://schemas.openxmlformats.org/officeDocument/2006/relationships" id="265" r:id="R8ba62451109945bd"/>
    <p:sldId xmlns:r="http://schemas.openxmlformats.org/officeDocument/2006/relationships" id="266" r:id="R888903fce4b04064"/>
    <p:sldId xmlns:r="http://schemas.openxmlformats.org/officeDocument/2006/relationships" id="267" r:id="R904bca21ad874099"/>
    <p:sldId xmlns:r="http://schemas.openxmlformats.org/officeDocument/2006/relationships" id="268" r:id="R7d1be678da7e4d75"/>
    <p:sldId xmlns:r="http://schemas.openxmlformats.org/officeDocument/2006/relationships" id="269" r:id="R1f66696c181f43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0c25bd767f47e6" /><Relationship Type="http://schemas.openxmlformats.org/officeDocument/2006/relationships/slideMaster" Target="/ppt/slideMasters/slideMaster1.xml" Id="R842a5734a8d64027" /><Relationship Type="http://schemas.openxmlformats.org/officeDocument/2006/relationships/notesMaster" Target="/ppt/notesMasters/notesMaster1.xml" Id="R9690929ead6545f7" /><Relationship Type="http://schemas.openxmlformats.org/officeDocument/2006/relationships/presProps" Target="/ppt/presProps.xml" Id="R61ac5092fb8c4e90" /><Relationship Type="http://schemas.openxmlformats.org/officeDocument/2006/relationships/tableStyles" Target="/ppt/tableStyles.xml" Id="R91cdef349b8148ac" /><Relationship Type="http://schemas.openxmlformats.org/officeDocument/2006/relationships/slide" Target="/ppt/slides/slide1.xml" Id="Rda93c68e58cb43b6" /><Relationship Type="http://schemas.openxmlformats.org/officeDocument/2006/relationships/slide" Target="/ppt/slides/slide2.xml" Id="R8696b379d6484f25" /><Relationship Type="http://schemas.openxmlformats.org/officeDocument/2006/relationships/slide" Target="/ppt/slides/slide3.xml" Id="Rac0a637af81e4d5c" /><Relationship Type="http://schemas.openxmlformats.org/officeDocument/2006/relationships/slide" Target="/ppt/slides/slide4.xml" Id="R8d58a7cca4b44d26" /><Relationship Type="http://schemas.openxmlformats.org/officeDocument/2006/relationships/slide" Target="/ppt/slides/slide5.xml" Id="R61f72b003f8f4148" /><Relationship Type="http://schemas.openxmlformats.org/officeDocument/2006/relationships/slide" Target="/ppt/slides/slide6.xml" Id="R4f81b85233a7484d" /><Relationship Type="http://schemas.openxmlformats.org/officeDocument/2006/relationships/slide" Target="/ppt/slides/slide7.xml" Id="Rd10408190b3844b8" /><Relationship Type="http://schemas.openxmlformats.org/officeDocument/2006/relationships/slide" Target="/ppt/slides/slide8.xml" Id="R775f2f83ba0f4e98" /><Relationship Type="http://schemas.openxmlformats.org/officeDocument/2006/relationships/slide" Target="/ppt/slides/slide9.xml" Id="R3567ef708b6f4b61" /><Relationship Type="http://schemas.openxmlformats.org/officeDocument/2006/relationships/slide" Target="/ppt/slides/slide10.xml" Id="R8ba62451109945bd" /><Relationship Type="http://schemas.openxmlformats.org/officeDocument/2006/relationships/slide" Target="/ppt/slides/slide11.xml" Id="R888903fce4b04064" /><Relationship Type="http://schemas.openxmlformats.org/officeDocument/2006/relationships/slide" Target="/ppt/slides/slide12.xml" Id="R904bca21ad874099" /><Relationship Type="http://schemas.openxmlformats.org/officeDocument/2006/relationships/slide" Target="/ppt/slides/slide13.xml" Id="R7d1be678da7e4d75" /><Relationship Type="http://schemas.openxmlformats.org/officeDocument/2006/relationships/slide" Target="/ppt/slides/slide14.xml" Id="R1f66696c181f43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839d5c578c41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a8231c583741db" /><Relationship Type="http://schemas.openxmlformats.org/officeDocument/2006/relationships/notesMaster" Target="/ppt/notesMasters/notesMaster1.xml" Id="R5b8d1a3766474f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bf34a68a75454d" /><Relationship Type="http://schemas.openxmlformats.org/officeDocument/2006/relationships/notesMaster" Target="/ppt/notesMasters/notesMaster1.xml" Id="R3fcee5671b164b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aa80eceaa142d0" /><Relationship Type="http://schemas.openxmlformats.org/officeDocument/2006/relationships/notesMaster" Target="/ppt/notesMasters/notesMaster1.xml" Id="R8cc148f1378a41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61cd8a719047d9" /><Relationship Type="http://schemas.openxmlformats.org/officeDocument/2006/relationships/notesMaster" Target="/ppt/notesMasters/notesMaster1.xml" Id="R5909336c0dfe4a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f29bd759fd474b" /><Relationship Type="http://schemas.openxmlformats.org/officeDocument/2006/relationships/notesMaster" Target="/ppt/notesMasters/notesMaster1.xml" Id="R71c156771e5241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d1d4847c9d4d0d" /><Relationship Type="http://schemas.openxmlformats.org/officeDocument/2006/relationships/notesMaster" Target="/ppt/notesMasters/notesMaster1.xml" Id="R7adb84b8425c45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a4a19e2cb34653" /><Relationship Type="http://schemas.openxmlformats.org/officeDocument/2006/relationships/notesMaster" Target="/ppt/notesMasters/notesMaster1.xml" Id="Rda9801caed2349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e44f90fb674090" /><Relationship Type="http://schemas.openxmlformats.org/officeDocument/2006/relationships/notesMaster" Target="/ppt/notesMasters/notesMaster1.xml" Id="R4c0a8c66286b4d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f2f8687d0a4809" /><Relationship Type="http://schemas.openxmlformats.org/officeDocument/2006/relationships/notesMaster" Target="/ppt/notesMasters/notesMaster1.xml" Id="R860ec27d279643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41ca818a3346b6" /><Relationship Type="http://schemas.openxmlformats.org/officeDocument/2006/relationships/notesMaster" Target="/ppt/notesMasters/notesMaster1.xml" Id="R4db45c82fa1c42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69ca3184914ffe" /><Relationship Type="http://schemas.openxmlformats.org/officeDocument/2006/relationships/notesMaster" Target="/ppt/notesMasters/notesMaster1.xml" Id="R0353518e21a6458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22fd1751d9e4677" /><Relationship Type="http://schemas.openxmlformats.org/officeDocument/2006/relationships/notesMaster" Target="/ppt/notesMasters/notesMaster1.xml" Id="Rda88e047132a4c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974d7668c164422" /><Relationship Type="http://schemas.openxmlformats.org/officeDocument/2006/relationships/notesMaster" Target="/ppt/notesMasters/notesMaster1.xml" Id="R7757ca0cdc1f444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cb4d36d926d4bc0" /><Relationship Type="http://schemas.openxmlformats.org/officeDocument/2006/relationships/notesMaster" Target="/ppt/notesMasters/notesMaster1.xml" Id="Rc172f9db00e443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Hybrid standards and assurance with line delivery ownership</a:t>
            </a:r>
          </a:p>
          <a:p xmlns:a="http://schemas.openxmlformats.org/drawingml/2006/main">
            <a:r>
              <a:t>Ten-FTE office and protected line capacity</a:t>
            </a:r>
          </a:p>
          <a:p xmlns:a="http://schemas.openxmlformats.org/drawingml/2006/main">
            <a:r>
              <a:t>Working governance and controls for the first operating cycle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Own portfolio standards, integrated plan, dependencies and escalation</a:t>
            </a:r>
          </a:p>
          <a:p xmlns:a="http://schemas.openxmlformats.org/drawingml/2006/main">
            <a:r>
              <a:t>Line executives own service, commercial, employee and benefit decisions</a:t>
            </a:r>
          </a:p>
          <a:p xmlns:a="http://schemas.openxmlformats.org/drawingml/2006/main">
            <a:r>
              <a:t>Finance validates realised money</a:t>
            </a:r>
          </a:p>
          <a:p xmlns:a="http://schemas.openxmlformats.org/drawingml/2006/main">
            <a:r>
              <a:t>Board retains the envelope and strategic scope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Internal roles remain in baseline headcount</a:t>
            </a:r>
          </a:p>
          <a:p xmlns:a="http://schemas.openxmlformats.org/drawingml/2006/main">
            <a:r>
              <a:t>Exact external role sourcing remains open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External role assignments and appointments remain proposed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Intake and prioritisation; planning and dependencies</a:t>
            </a:r>
          </a:p>
          <a:p xmlns:a="http://schemas.openxmlformats.org/drawingml/2006/main">
            <a:r>
              <a:t>Benefits assurance with Finance; management reporting</a:t>
            </a:r>
          </a:p>
          <a:p xmlns:a="http://schemas.openxmlformats.org/drawingml/2006/main">
            <a:r>
              <a:t>Risk and decision administration; change control</a:t>
            </a:r>
          </a:p>
          <a:p xmlns:a="http://schemas.openxmlformats.org/drawingml/2006/main">
            <a:r>
              <a:t>Handover assurance and removal of duplicate reporting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Outcomes: approve, conditions, rework, defer or stop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SRC01: Financial baseline and proposed plan, section 4; SRC05: Benefits and profit bridge, section 8. These are embedded case exhibits, not external research.</a:t>
            </a:r>
          </a:p>
          <a:p xmlns:a="http://schemas.openxmlformats.org/drawingml/2006/main">
            <a:r>
              <a:t>Exit revenue 250.80</a:t>
            </a:r>
          </a:p>
          <a:p xmlns:a="http://schemas.openxmlformats.org/drawingml/2006/main">
            <a:r>
              <a:t>FY2028 underlying 31.00; reported 28.00</a:t>
            </a:r>
          </a:p>
          <a:p xmlns:a="http://schemas.openxmlformats.org/drawingml/2006/main">
            <a:r>
              <a:t>Working-capital release 12.00 is separate cash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SRC05: Benefits and profit bridge, section 8; section 20. These are embedded case exhibits, not external research.</a:t>
            </a:r>
          </a:p>
          <a:p xmlns:a="http://schemas.openxmlformats.org/drawingml/2006/main">
            <a:r>
              <a:t>Owner COO; principal initiative I04</a:t>
            </a:r>
          </a:p>
          <a:p xmlns:a="http://schemas.openxmlformats.org/drawingml/2006/main">
            <a:r>
              <a:t>50 funded positions × 0.12 = 6.00 annual exit saving</a:t>
            </a:r>
          </a:p>
          <a:p xmlns:a="http://schemas.openxmlformats.org/drawingml/2006/main">
            <a:r>
              <a:t>2027 target 2.40; 2028 target 5.10</a:t>
            </a:r>
          </a:p>
          <a:p xmlns:a="http://schemas.openxmlformats.org/drawingml/2006/main">
            <a:r>
              <a:t>I03 and I13 are dependencies; 20 redeployments book zero value</a:t>
            </a:r>
          </a:p>
          <a:p xmlns:a="http://schemas.openxmlformats.org/drawingml/2006/main">
            <a:r>
              <a:t>Baseline, payroll and position records support recognition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18; SRC11: Performance measures, section 15. These are embedded case exhibits, not external research.</a:t>
            </a:r>
          </a:p>
          <a:p xmlns:a="http://schemas.openxmlformats.org/drawingml/2006/main">
            <a:r>
              <a:t>Decision summary and open funding conditions</a:t>
            </a:r>
          </a:p>
          <a:p xmlns:a="http://schemas.openxmlformats.org/drawingml/2006/main">
            <a:r>
              <a:t>Financial bridge, realised benefits and forecast</a:t>
            </a:r>
          </a:p>
          <a:p xmlns:a="http://schemas.openxmlformats.org/drawingml/2006/main">
            <a:r>
              <a:t>Service measures, milestone exceptions and cash</a:t>
            </a:r>
          </a:p>
          <a:p xmlns:a="http://schemas.openxmlformats.org/drawingml/2006/main">
            <a:r>
              <a:t>Top risks, capacity conflicts and named actions</a:t>
            </a:r>
          </a:p>
          <a:p xmlns:a="http://schemas.openxmlformats.org/drawingml/2006/main">
            <a:r>
              <a:t>Original baseline and prior versions remain available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18; SRC13: Risks and issues, section 17. These are embedded case exhibits, not external research.</a:t>
            </a:r>
          </a:p>
          <a:p xmlns:a="http://schemas.openxmlformats.org/drawingml/2006/main">
            <a:r>
              <a:t>Any forecast week below the 8.00 cash floor</a:t>
            </a:r>
          </a:p>
          <a:p xmlns:a="http://schemas.openxmlformats.org/drawingml/2006/main">
            <a:r>
              <a:t>Material safety, serious data or critical customer continuity event</a:t>
            </a:r>
          </a:p>
          <a:p xmlns:a="http://schemas.openxmlformats.org/drawingml/2006/main">
            <a:r>
              <a:t>Critical dependency slip &gt;10 working days goes to Steering within 5 working days</a:t>
            </a:r>
          </a:p>
          <a:p xmlns:a="http://schemas.openxmlformats.org/drawingml/2006/main">
            <a:r>
              <a:t>Unassessed residual risks cannot be labelled controlled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SRC09: First 90 days and roadmap, sections 12 and 13; SRC10: Office and governance, sections 14 and 18; proposed schedule. These are embedded case exhibits, not external research.</a:t>
            </a:r>
          </a:p>
          <a:p xmlns:a="http://schemas.openxmlformats.org/drawingml/2006/main">
            <a:r>
              <a:t>Funding, quorums and specific appointments remain proposed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SRC09: First 90 days and roadmap, sections 12 and 13; SRC10: Office and governance, sections 14 and 18. These are embedded case exhibits, not external research.</a:t>
            </a:r>
          </a:p>
          <a:p xmlns:a="http://schemas.openxmlformats.org/drawingml/2006/main">
            <a:r>
              <a:t>Process owners accept standards, dashboards and support</a:t>
            </a:r>
          </a:p>
          <a:p xmlns:a="http://schemas.openxmlformats.org/drawingml/2006/main">
            <a:r>
              <a:t>Finance retains assurance for an agreed sustainability period</a:t>
            </a:r>
          </a:p>
          <a:p xmlns:a="http://schemas.openxmlformats.org/drawingml/2006/main">
            <a:r>
              <a:t>Residual risks and forecast benefits keep owners and dates</a:t>
            </a:r>
          </a:p>
          <a:p xmlns:a="http://schemas.openxmlformats.org/drawingml/2006/main">
            <a:r>
              <a:t>Board records closure after evidence review</a:t>
            </a:r>
          </a:p>
          <a:p xmlns:a="http://schemas.openxmlformats.org/drawingml/2006/main">
            <a:r>
              <a:t>No future outcome is claimed as achieved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39fdb62def48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7b8266dcce4b6d" /><Relationship Type="http://schemas.openxmlformats.org/officeDocument/2006/relationships/slideLayout" Target="/ppt/slideLayouts/slideLayout1.xml" Id="Rd0b91d6c142942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b91d6c142942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3cf7b419449f5" /><Relationship Type="http://schemas.openxmlformats.org/officeDocument/2006/relationships/notesSlide" Target="/ppt/notesSlides/notesSlide1.xml" Id="Rc83eff645cad4f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8c9f49b934105" /><Relationship Type="http://schemas.openxmlformats.org/officeDocument/2006/relationships/notesSlide" Target="/ppt/notesSlides/notesSlide2.xml" Id="R5d2e247821a04f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fa62ade4a41b0" /><Relationship Type="http://schemas.openxmlformats.org/officeDocument/2006/relationships/notesSlide" Target="/ppt/notesSlides/notesSlide3.xml" Id="Rb6698b18ec6b4e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6fb6765234ad3" /><Relationship Type="http://schemas.openxmlformats.org/officeDocument/2006/relationships/notesSlide" Target="/ppt/notesSlides/notesSlide4.xml" Id="R6c0e798c009044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f98728ac145e1" /><Relationship Type="http://schemas.openxmlformats.org/officeDocument/2006/relationships/notesSlide" Target="/ppt/notesSlides/notesSlide5.xml" Id="R1791b31a835444e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bc4d88ecd845a7" /><Relationship Type="http://schemas.openxmlformats.org/officeDocument/2006/relationships/notesSlide" Target="/ppt/notesSlides/notesSlide6.xml" Id="Rb7a19c30a46941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f1a41fb82a496b" /><Relationship Type="http://schemas.openxmlformats.org/officeDocument/2006/relationships/notesSlide" Target="/ppt/notesSlides/notesSlide7.xml" Id="R8c35879379db4f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7ee5470d143a5" /><Relationship Type="http://schemas.openxmlformats.org/officeDocument/2006/relationships/notesSlide" Target="/ppt/notesSlides/notesSlide8.xml" Id="R74842e5555db42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30d9edd0847ce" /><Relationship Type="http://schemas.openxmlformats.org/officeDocument/2006/relationships/notesSlide" Target="/ppt/notesSlides/notesSlide9.xml" Id="R2e5401edf98940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b4b87318f4d96" /><Relationship Type="http://schemas.openxmlformats.org/officeDocument/2006/relationships/notesSlide" Target="/ppt/notesSlides/notesSlide10.xml" Id="R79ea540a83de4e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aecb152cc4acb" /><Relationship Type="http://schemas.openxmlformats.org/officeDocument/2006/relationships/notesSlide" Target="/ppt/notesSlides/notesSlide11.xml" Id="R981db65af9924c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641c14a2c443f" /><Relationship Type="http://schemas.openxmlformats.org/officeDocument/2006/relationships/notesSlide" Target="/ppt/notesSlides/notesSlide12.xml" Id="Rc3d43d779165495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9c5eac14541d6" /><Relationship Type="http://schemas.openxmlformats.org/officeDocument/2006/relationships/notesSlide" Target="/ppt/notesSlides/notesSlide13.xml" Id="R3aa714c2bf6049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9c269a706a4d11" /><Relationship Type="http://schemas.openxmlformats.org/officeDocument/2006/relationships/notesSlide" Target="/ppt/notesSlides/notesSlide14.xml" Id="R9ea87105401143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CB88C9-CCD8-4488-8B85-D30A46C4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9CAA2-D703-41CB-AB5D-3FEBA8560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Acme Transformation Office setup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1EE548-1FA8-43CB-9802-39E21040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Proposed operating blueprint for the CEO and Transformation Director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1FDA0-8746-41A8-B4F7-F08A66600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Hybrid standards and assurance with line delivery ownership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DC282-1386-4685-ABA1-DE4B7BD0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Ten-FTE office and protected line capacity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B5D3D-0AA6-4CEE-8093-C44ECDAA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Working governance and controls for the first operating cycle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B54CD-0BE2-4585-8B01-6503D75A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C2A69-DD6E-428F-949B-60FF35ED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685E9-9D6B-4C8A-893E-5208CAEE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21084578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BC88FC-8A6E-4289-AD08-C0CDCE2F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2590FC-C9CF-44B0-BA74-020363E5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Mandate and boundaries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CD256-15E4-4862-B323-E262DF55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The office coordinates enterprise delivery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18E96-675B-4832-82CA-EF4520B8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Own portfolio standards, integrated plan, dependencies and escalation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BA5F0F-FBF2-4A77-B6D8-43462058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Line executives own service, commercial, employee and benefit decisions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F463CA-CF61-43E4-80CC-3EA189BB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Finance validates realised money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3A4DF-7C67-411E-98D0-97CAC171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Board retains the envelope and strategic scope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50BA2-797C-403E-B662-E658C103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53C969-394F-4461-B3DF-FB6CDB22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FC96B-B5FC-4C20-BCF0-35CC4FEF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20367598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2B75FC-0CEA-4A75-9839-6C0D7908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6C25C-BBC8-4EEF-B2AE-36ED8921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Office and line capacity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43D94B-BCC6-4561-A5BA-13C7203C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32 internal FTE need protected release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028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FTE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Internal office secondments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Eight half-time workstream leads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Other line specialists and owners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Total internal release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Temporary external office specialists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3DE47-B6A2-43EA-9109-56143802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Internal roles remain in baseline headcount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Exact external role sourcing remains open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9C0BF5-A009-4667-B0FF-41EFD3CC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0FA94-BCAF-473D-B742-0DB06EB3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75966-4DF6-4073-BCA5-B3D2CE99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3724654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8CF72B-9D5D-464C-9874-1B008F8F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DE8DF-86E3-4DDB-893C-AF253C08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Ten office roles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C3E065-0392-494D-B3D1-E5DE9E3B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Eight internal secondments and two external specialists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733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41486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Role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FTE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Transformation Director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Portfolio Managers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Planning and Dependency Lead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Benefits and Performance Analysts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Change Lead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Data and Reporting Analyst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Governance Coordinator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Delivery Assurance Lead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3DA8A1-7164-4F3E-BB87-670D96869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External role assignments and appointments remain proposed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D0571-14F2-4C34-AC6C-335449EB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9D5E75-0EDD-4A6C-86CC-A6927B70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B92582-CBEF-455E-86AB-E1054B57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8526278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97CFB-A9B3-406C-BF8D-099B4F5E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3AD8C-C744-4313-B9B6-DA8D7B8F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Seven office services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F73245-49C2-41F0-BB66-8D1D6CD6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Each routine produces a usable decision or control record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C315D-CEFD-4B60-A094-C2EF013E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Intake and prioritisation; planning and dependencies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D5E55-4FBE-46A6-8D93-E879CDB0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Benefits assurance with Finance; management reporting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B02FC-C3F9-455F-961D-19AEF957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Risk and decision administration; change control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BC734-2381-4D91-8670-6DD83A12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Handover assurance and removal of duplicate reporting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5A9B7-CCD6-4C64-B506-3D894F14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A6E006-6EC3-4FBD-8AB6-F13829D6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2B9786-030B-426F-A73A-A4B0F11C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378552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CD53C9-B964-4859-A22E-E9884AC8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576AB9-D825-430A-B18B-DA6C36BD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Five governance forums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E4A7D9-3969-4D2C-92F6-A7213170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Proposed quorums require formal adoption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028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1009"/>
                <a:gridCol w="3816626"/>
                <a:gridCol w="4055165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Forum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Cadence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Chair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Board transformation review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Quarterly / exceptions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Board Chair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Steering Committee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Monthly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CEO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Portfolio delivery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Weekly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TO Director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Benefits / cash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Monthly / weekly cash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CFO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Service / control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Fortnightly rollout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COO / CIO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D130B-84F9-4D40-A094-83937631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982381-5639-45BC-8E49-BB45822C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1C4D3C-5E47-4AB5-891B-5AC71339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15764720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19276-6109-46E6-BE1D-6FFAA6F3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B429A-0805-4910-97DB-6129EE19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Delegated limits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2CB9BA-206D-43D3-B7C5-5B2348E94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AED million; aggregate related requests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Authority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Boundary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Board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Envelope / strategic scope / customer exits &gt;2.00 annual revenue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CEO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Reallocation ≤0.50 within a released tranche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CFO + relevant executive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Routine change ≤0.10 within a released workstream budget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Transformation Office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Facilitates and records; no investment approval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FD5EF6-2F91-468B-8D99-ED49BBA1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291E39-D981-4974-AAE8-563F3073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6E833-4FE6-4715-80AE-36616757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5839234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78BEC2-B4DD-4D15-8A9C-40BC5323F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E4388-2522-49AB-B17F-A9F6B9D0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Six stage gates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06F586-BFB4-4AA7-8FC8-BF573C09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Gate completion does not replace funding authority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5337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Gate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Intake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Problem, owner, outcome, cost estimate, capacity, dependency, benefit class, risks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Diagnostic validation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Reconciled baseline, definitions, root cause and remaining limitations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Business case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Options, incremental money, service safeguards, funded capacity and conditions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Pilot readiness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Approved process, training, data mapping, control checks and rollback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Rollout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Four compliant weeks in each pilot, control evidence, next-wave capacity and cash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Closure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Business owner accepts controls, residual risks and forecast benefits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1030C4-B96A-44AB-8ACB-D0BAA3A5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Outcomes: approve, conditions, rework, defer or stop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269B56-BC71-4322-ACC6-2B5E2626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86B57-124A-47A3-92C9-DECE722C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7C644-33EF-49FC-9CB3-D48D14E9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191057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7F88CA-B27A-41C8-8C4A-382ACF80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3255E7-0DED-4157-A65C-B87BA7CC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The exit EBITDA bridge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B9105-24EA-4C2B-BEE7-22DCBA6A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AED million, annual run rate at full delivery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Component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AED m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FY2026 baseline EBITDA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10.00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Gross annual benefits B01-B08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+29.00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Annual recurring enablement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-3.00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Exit annual EBITDA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36.00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79799-0C86-4997-9634-D224E087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Exit revenue 250.80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FY2028 underlying 31.00; reported 28.00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Working-capital release 12.00 is separate cash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F7028A-4428-4A55-A10C-B1D65ECE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5DE94-5331-422A-8286-8932CE60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54E686-DD07-4511-9780-C13036AF5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SRC01: Financial baseline and proposed plan, section 4; SRC05: Benefits and profit bridge, section 8</a:t>
            </a:r>
          </a:p>
        </p:txBody>
      </p:sp>
    </p:spTree>
    <p:extLst>
      <p:ext uri="{BB962C8B-B14F-4D97-AF65-F5344CB8AC3E}">
        <p14:creationId xmlns:p14="http://schemas.microsoft.com/office/powerpoint/2010/main" val="17301653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D78AA-4D45-4C5B-BCAF-3FA783FA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DE0BA-DE7B-48E6-AD13-44000FB30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Benefit profile B04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55844-DAEF-4450-A0E4-5A6413ED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Finance recognises paid-cost removal after service validation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C780E-E960-416D-B097-ED4A07F2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Owner COO; principal initiative I04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AAEB0-A960-4803-9816-2267348DC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50 funded positions × 0.12 = 6.00 annual exit saving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C950A-CEAD-420A-9206-1E344391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2027 target 2.40; 2028 target 5.10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51FCE-B246-4FFD-94E0-38321E67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I03 and I13 are dependencies; 20 redeployments book zero value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B80E66-692B-4BE9-849F-3A25B705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Baseline, payroll and position records support recognition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832202-A567-40E3-96F4-B367C763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F46F05-7F88-4FFB-8AE7-3A677BB6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28199-91AD-46F6-B101-B8FA942E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SRC05: Benefits and profit bridge, section 8; section 20</a:t>
            </a:r>
          </a:p>
        </p:txBody>
      </p:sp>
    </p:spTree>
    <p:extLst>
      <p:ext uri="{BB962C8B-B14F-4D97-AF65-F5344CB8AC3E}">
        <p14:creationId xmlns:p14="http://schemas.microsoft.com/office/powerpoint/2010/main" val="10782175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956D6B-C928-40A3-A042-08A505C5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B8796-E3E9-4C76-9DAF-0813CC98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Monthly executive pack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48C4B2-0C7C-4FBA-BFFF-4D8063EF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 dated view of decisions and exceptions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AB351-BC5E-460A-963F-F6A01FF9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Decision summary and open funding conditions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775098-2EDD-4220-825A-C512955E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Financial bridge, realised benefits and forecast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495A40-768C-4EB3-97B7-B3E1E5A0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Service measures, milestone exceptions and cash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36E59B-703A-4D04-824B-B0B7619A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Top risks, capacity conflicts and named actions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77FA7-24E5-4D7B-AA39-E84595EE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Original baseline and prior versions remain available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F3126-B134-4992-A207-77D87EE4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53EEC2-0EEF-443A-9529-D7B9ABC4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C2F3CB-63D8-4856-B44C-E88C3811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18; SRC11: Performance measures, section 15</a:t>
            </a:r>
          </a:p>
        </p:txBody>
      </p:sp>
    </p:spTree>
    <p:extLst>
      <p:ext uri="{BB962C8B-B14F-4D97-AF65-F5344CB8AC3E}">
        <p14:creationId xmlns:p14="http://schemas.microsoft.com/office/powerpoint/2010/main" val="211395729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5643D0-9FF9-4047-B991-1537F6EB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97039-9E78-4C4D-8EBC-5B9E132A8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Immediate escalation rules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521D7-55D9-4031-9CFB-8E509BCB2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Normal meeting cadence cannot delay critical action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AC8F2-65BB-4E44-8662-9353B90D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Any forecast week below the 8.00 cash floor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27E92E-892B-4A46-8D41-9E83CFF1E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Material safety, serious data or critical customer continuity event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9BEDB-0EA6-4799-8583-EBC43E54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Critical dependency slip &gt;10 working days goes to Steering within 5 working days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ACC178-76A2-42E1-B627-7BF445F4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Unassessed residual risks cannot be labelled controlled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3C609-DA61-45BC-A56A-11DC6C85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E0D73A-B82D-43C6-9375-BDBEA5C4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4D49A-F545-4DF7-AFF1-C325DE5E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18; SRC13: Risks and issues, section 17</a:t>
            </a:r>
          </a:p>
        </p:txBody>
      </p:sp>
    </p:spTree>
    <p:extLst>
      <p:ext uri="{BB962C8B-B14F-4D97-AF65-F5344CB8AC3E}">
        <p14:creationId xmlns:p14="http://schemas.microsoft.com/office/powerpoint/2010/main" val="924176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EE3E8-1E66-411C-9CDB-E816781A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CD8FE6-8803-48BB-ABF0-F206274A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First operating cycle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8CF54-20C4-462A-82B9-8C2CA985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An office must demonstrate that its controls work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0193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Acceptance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Days 1-15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Mandate, role acceptance, capacity and live registers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Days 16-30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Finance baseline, dictionary, cash and pilot design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First cycle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I03 intake; B04 challenge; D01 conditions; ACT01 evidence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823D7-ADDF-4AA7-8CA4-AEF67DB8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Funding, quorums and specific appointments remain proposed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E4D21-CE12-4D43-9912-BFCD22CE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C44DA-5F92-436A-88C3-82EA4F2A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94815-4F03-49C6-99FE-CFB14EE94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SRC09: First 90 days and roadmap, sections 12 and 13; SRC10: Office and governance, sections 14 and 18; proposed schedule</a:t>
            </a:r>
          </a:p>
        </p:txBody>
      </p:sp>
    </p:spTree>
    <p:extLst>
      <p:ext uri="{BB962C8B-B14F-4D97-AF65-F5344CB8AC3E}">
        <p14:creationId xmlns:p14="http://schemas.microsoft.com/office/powerpoint/2010/main" val="2321538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84E9C-E6F2-4F0F-B181-8F1AD15F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34280-3E9E-4CCE-ADD7-6EB3596E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Transfer to business ownership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47F6D3-943E-4A6E-8F82-4904F9E0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Q4 2028 closure requires explicit acceptance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6A61B-8844-435C-9593-4F885ABF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Process owners accept standards, dashboards and support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9B660C-4733-4E47-BD76-64D6897F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Finance retains assurance for an agreed sustainability period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9CD91-F610-4955-872D-00406F65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Residual risks and forecast benefits keep owners and dates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35CFB-2C89-43BC-90F3-5A5F6800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Board records closure after evidence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3F78F-A685-4FDE-BE15-13DACE47B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No future outcome is claimed as achieved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B6CCB-8EF0-4C28-9346-1345C882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925DE-67C9-4AB6-80CD-54EB9942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C96CA8-BB1A-4E73-9267-1D9210A4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SRC09: First 90 days and roadmap, sections 12 and 13;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535601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2026-09-27T12:34:09.4350000Z</dcterms:created>
  <dcterms:modified xsi:type="dcterms:W3CDTF">2026-09-27T12:34:09.4350000Z</dcterms:modified>
</coreProperties>
</file>